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E8601-6CF0-43A0-B009-678E87199AF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A0359-7854-47B5-B9C8-C55FEDBB5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32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8F27B03-8A17-4F57-8E5A-A0FED97887B0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564853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94D60A-0256-4E26-9768-F716EF9D4684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61249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351BDF-5E89-4E98-8BDD-4BFAE84AD68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15022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8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8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81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0574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63E13-F9C0-4D33-9F98-C9539D591788}" type="datetimeFigureOut">
              <a:rPr lang="en-US"/>
              <a:pPr>
                <a:defRPr/>
              </a:pPr>
              <a:t>8/18/2016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AB76C-FC50-4089-8404-0E32932F66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05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1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3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0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7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3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6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0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44853-5A27-4706-A30C-30D2C0B4CD8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569FE-330F-4564-86DA-7553D1C09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8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8392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000" b="1" dirty="0" smtClean="0">
                <a:solidFill>
                  <a:schemeClr val="accent3">
                    <a:lumMod val="50000"/>
                  </a:schemeClr>
                </a:solidFill>
                <a:latin typeface="Snap ITC" panose="04040A07060A02020202" pitchFamily="82" charset="0"/>
                <a:cs typeface="Trebuchet MS" panose="020B0603020202020204" pitchFamily="34" charset="0"/>
              </a:rPr>
              <a:t>INTEGUMENTARY SYSTEM RESEARCH PROJECT</a:t>
            </a:r>
          </a:p>
        </p:txBody>
      </p:sp>
      <p:sp>
        <p:nvSpPr>
          <p:cNvPr id="24579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1524000"/>
            <a:ext cx="3581400" cy="5562600"/>
          </a:xfrm>
        </p:spPr>
        <p:txBody>
          <a:bodyPr/>
          <a:lstStyle/>
          <a:p>
            <a:r>
              <a:rPr lang="en-US" altLang="en-US" sz="1700" smtClean="0"/>
              <a:t>Hair color/dye</a:t>
            </a:r>
          </a:p>
          <a:p>
            <a:r>
              <a:rPr lang="en-US" altLang="en-US" sz="1700" smtClean="0"/>
              <a:t>Burns/skin grafting</a:t>
            </a:r>
          </a:p>
          <a:p>
            <a:r>
              <a:rPr lang="en-US" altLang="en-US" sz="1700" smtClean="0"/>
              <a:t>Sweat dysfunctions</a:t>
            </a:r>
          </a:p>
          <a:p>
            <a:r>
              <a:rPr lang="en-US" altLang="en-US" sz="1700" smtClean="0"/>
              <a:t>Botox injections</a:t>
            </a:r>
          </a:p>
          <a:p>
            <a:r>
              <a:rPr lang="en-US" altLang="en-US" sz="1700" smtClean="0"/>
              <a:t>Freckles &amp; moles</a:t>
            </a:r>
          </a:p>
          <a:p>
            <a:r>
              <a:rPr lang="en-US" altLang="en-US" sz="1700" smtClean="0"/>
              <a:t>Bruising</a:t>
            </a:r>
          </a:p>
          <a:p>
            <a:r>
              <a:rPr lang="en-US" altLang="en-US" sz="1700" smtClean="0"/>
              <a:t>Skin color variations/ birthmarks</a:t>
            </a:r>
          </a:p>
          <a:p>
            <a:r>
              <a:rPr lang="en-US" altLang="en-US" sz="1700" smtClean="0"/>
              <a:t>Tattoos</a:t>
            </a:r>
          </a:p>
          <a:p>
            <a:r>
              <a:rPr lang="en-US" altLang="en-US" sz="1700" smtClean="0"/>
              <a:t>Gauges </a:t>
            </a:r>
          </a:p>
          <a:p>
            <a:r>
              <a:rPr lang="en-US" altLang="en-US" sz="1700" smtClean="0"/>
              <a:t>Scars</a:t>
            </a:r>
          </a:p>
          <a:p>
            <a:r>
              <a:rPr lang="en-US" altLang="en-US" sz="1700" smtClean="0"/>
              <a:t>Permanent make-up</a:t>
            </a:r>
          </a:p>
          <a:p>
            <a:r>
              <a:rPr lang="en-US" altLang="en-US" sz="1700" smtClean="0"/>
              <a:t>Facials</a:t>
            </a:r>
          </a:p>
          <a:p>
            <a:r>
              <a:rPr lang="en-US" altLang="en-US" sz="1700" smtClean="0"/>
              <a:t>Face transplants</a:t>
            </a:r>
          </a:p>
          <a:p>
            <a:endParaRPr lang="en-US" altLang="en-US" smtClean="0"/>
          </a:p>
        </p:txBody>
      </p:sp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304800" y="1676400"/>
            <a:ext cx="4876800" cy="509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3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There are so many interesting, controversial &amp; cutting-edge topics when it comes to the Integumentary System!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3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 replacement of an </a:t>
            </a:r>
            <a:r>
              <a:rPr lang="en-US" altLang="en-US" sz="2300" b="1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Integumentary System Exam</a:t>
            </a:r>
            <a:r>
              <a:rPr lang="en-US" altLang="en-US" sz="230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(60 pts</a:t>
            </a:r>
            <a:r>
              <a:rPr lang="en-US" altLang="en-US" sz="23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), you will be responsible for researching &amp; producing a </a:t>
            </a:r>
            <a:r>
              <a:rPr lang="en-US" altLang="en-US" sz="2300" b="1" i="1">
                <a:solidFill>
                  <a:srgbClr val="FF99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Research Project </a:t>
            </a:r>
            <a:r>
              <a:rPr lang="en-US" altLang="en-US" sz="23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on an Integumentary topic.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ahoma" panose="020B0604030504040204" pitchFamily="34" charset="0"/>
              </a:rPr>
              <a:t>- You will have multiple quizzes throughout the unit &amp; you will see the information in the lecture notes on your Semester Exam!</a:t>
            </a:r>
            <a:endParaRPr lang="en-US" altLang="en-US" sz="200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8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5410200" y="3048000"/>
            <a:ext cx="3733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3000" b="1">
              <a:solidFill>
                <a:srgbClr val="FF66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3032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>
          <a:xfrm>
            <a:off x="182563" y="76200"/>
            <a:ext cx="8885237" cy="1701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000" b="1" dirty="0" smtClean="0">
                <a:solidFill>
                  <a:schemeClr val="accent3">
                    <a:lumMod val="50000"/>
                  </a:schemeClr>
                </a:solidFill>
                <a:latin typeface="Snap ITC" panose="04040A07060A02020202" pitchFamily="82" charset="0"/>
                <a:cs typeface="Trebuchet MS" panose="020B0603020202020204" pitchFamily="34" charset="0"/>
              </a:rPr>
              <a:t>INTEGUMENTARY SYSTEM RESEARCH PROJECT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49530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Rubric that will be used </a:t>
            </a:r>
            <a:r>
              <a:rPr lang="en-US" altLang="en-US" sz="2500" b="1" i="1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(60 </a:t>
            </a:r>
            <a:r>
              <a:rPr lang="en-US" altLang="en-US" sz="2500" b="1" i="1" dirty="0" err="1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pts</a:t>
            </a:r>
            <a:r>
              <a:rPr lang="en-US" altLang="en-US" sz="2500" b="1" i="1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altLang="en-US" sz="2500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each criterion is worth </a:t>
            </a:r>
            <a:r>
              <a:rPr lang="en-US" altLang="en-US" sz="2500" b="1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10 pts</a:t>
            </a:r>
            <a:r>
              <a:rPr lang="en-US" altLang="en-US" sz="2500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300" b="1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Define</a:t>
            </a: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300" b="1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discuss</a:t>
            </a:r>
            <a:r>
              <a:rPr lang="en-US" altLang="en-US" sz="2300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&amp; </a:t>
            </a:r>
            <a:r>
              <a:rPr lang="en-US" altLang="en-US" sz="2300" b="1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explain</a:t>
            </a:r>
            <a:r>
              <a:rPr lang="en-US" altLang="en-US" sz="2300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 topic &amp; its relevance/ importance to the Integumentary System using </a:t>
            </a:r>
            <a:r>
              <a:rPr lang="en-US" altLang="en-US" sz="2300" b="1" dirty="0" smtClean="0">
                <a:solidFill>
                  <a:srgbClr val="00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anatomical/Integumentary terminologies</a:t>
            </a:r>
            <a:endParaRPr lang="en-US" altLang="en-US" sz="2300" dirty="0" smtClean="0">
              <a:solidFill>
                <a:srgbClr val="0000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3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Works Cited in MLA Format</a:t>
            </a:r>
            <a:r>
              <a:rPr lang="en-US" altLang="en-US" sz="23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with Proper Research Citation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Minimum of </a:t>
            </a:r>
            <a:r>
              <a:rPr lang="en-US" altLang="en-US" sz="2300" b="1" dirty="0" smtClean="0">
                <a:solidFill>
                  <a:srgbClr val="CC99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5 graphics</a:t>
            </a:r>
            <a:r>
              <a:rPr lang="en-US" altLang="en-US" sz="2300" dirty="0" smtClean="0">
                <a:solidFill>
                  <a:srgbClr val="CC99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altLang="en-US" sz="23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must pertain to topic</a:t>
            </a: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en-US" sz="23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Minimum of </a:t>
            </a:r>
            <a:r>
              <a:rPr lang="en-US" altLang="en-US" sz="23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 statistical analyses</a:t>
            </a:r>
            <a:r>
              <a:rPr lang="en-US" altLang="en-US" sz="2300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via graph or raw data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Solo OR partners </a:t>
            </a:r>
            <a:r>
              <a:rPr lang="en-US" altLang="en-US" sz="2300" b="1" dirty="0" smtClean="0">
                <a:solidFill>
                  <a:srgbClr val="FF99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actively participated</a:t>
            </a:r>
            <a:r>
              <a:rPr lang="en-US" altLang="en-US" sz="2300" dirty="0" smtClean="0">
                <a:solidFill>
                  <a:srgbClr val="FF99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 research &amp; project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A </a:t>
            </a:r>
            <a:r>
              <a:rPr lang="en-US" altLang="en-US" sz="2300" b="1" dirty="0" smtClean="0">
                <a:solidFill>
                  <a:srgbClr val="0000FF"/>
                </a:solidFill>
                <a:latin typeface="Tahoma" panose="020B0604030504040204" pitchFamily="34" charset="0"/>
              </a:rPr>
              <a:t>5 question Quiz </a:t>
            </a:r>
            <a:r>
              <a:rPr lang="en-US" alt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(Multiple Choice, Fill-in &amp;/or Identification) turned in with Research Project</a:t>
            </a:r>
            <a:endParaRPr lang="en-US" altLang="en-US" sz="2300" dirty="0" smtClean="0">
              <a:solidFill>
                <a:srgbClr val="FFCCCC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387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bldLvl="2" autoUpdateAnimBg="0"/>
      <p:bldP spid="117764" grpId="0" build="p" bldLvl="4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3032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14573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000" b="1" dirty="0" smtClean="0">
                <a:solidFill>
                  <a:schemeClr val="accent3">
                    <a:lumMod val="50000"/>
                  </a:schemeClr>
                </a:solidFill>
                <a:latin typeface="Snap ITC" panose="04040A07060A02020202" pitchFamily="82" charset="0"/>
                <a:cs typeface="Trebuchet MS" panose="020B0603020202020204" pitchFamily="34" charset="0"/>
              </a:rPr>
              <a:t>INTEGUMENTARY SYSTEM RESEARCH PROJECT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676400"/>
            <a:ext cx="8915400" cy="4724400"/>
          </a:xfrm>
        </p:spPr>
        <p:txBody>
          <a:bodyPr/>
          <a:lstStyle/>
          <a:p>
            <a:r>
              <a:rPr lang="en-US" altLang="en-US" b="1" u="sng" smtClean="0">
                <a:solidFill>
                  <a:srgbClr val="99FF33"/>
                </a:solidFill>
                <a:latin typeface="Tahoma" panose="020B0604030504040204" pitchFamily="34" charset="0"/>
              </a:rPr>
              <a:t>FORMAT of Project:</a:t>
            </a:r>
          </a:p>
          <a:p>
            <a:pPr lvl="1"/>
            <a:r>
              <a:rPr lang="en-US" altLang="en-US" sz="2400" smtClean="0">
                <a:latin typeface="Tahoma" panose="020B0604030504040204" pitchFamily="34" charset="0"/>
              </a:rPr>
              <a:t>Physical model</a:t>
            </a:r>
          </a:p>
          <a:p>
            <a:pPr lvl="1"/>
            <a:r>
              <a:rPr lang="en-US" altLang="en-US" sz="2400" smtClean="0">
                <a:latin typeface="Tahoma" panose="020B0604030504040204" pitchFamily="34" charset="0"/>
              </a:rPr>
              <a:t>Billboard display</a:t>
            </a:r>
          </a:p>
          <a:p>
            <a:pPr lvl="1"/>
            <a:r>
              <a:rPr lang="en-US" altLang="en-US" sz="2400" smtClean="0">
                <a:latin typeface="Tahoma" panose="020B0604030504040204" pitchFamily="34" charset="0"/>
              </a:rPr>
              <a:t>Brochure/pamphlet</a:t>
            </a:r>
          </a:p>
          <a:p>
            <a:pPr lvl="1"/>
            <a:r>
              <a:rPr lang="en-US" altLang="en-US" sz="2400" smtClean="0">
                <a:latin typeface="Tahoma" panose="020B0604030504040204" pitchFamily="34" charset="0"/>
              </a:rPr>
              <a:t>Video</a:t>
            </a:r>
          </a:p>
          <a:p>
            <a:pPr lvl="1"/>
            <a:r>
              <a:rPr lang="en-US" altLang="en-US" sz="2400" smtClean="0">
                <a:latin typeface="Tahoma" panose="020B0604030504040204" pitchFamily="34" charset="0"/>
              </a:rPr>
              <a:t>Skit/play</a:t>
            </a:r>
          </a:p>
          <a:p>
            <a:pPr lvl="1"/>
            <a:r>
              <a:rPr lang="en-US" altLang="en-US" sz="2400" smtClean="0">
                <a:latin typeface="Tahoma" panose="020B0604030504040204" pitchFamily="34" charset="0"/>
              </a:rPr>
              <a:t>Any other format EXCEPT a PowerPoint/                                       Prezi presentation</a:t>
            </a:r>
          </a:p>
          <a:p>
            <a:pPr lvl="1"/>
            <a:r>
              <a:rPr lang="en-US" altLang="en-US" sz="2400" smtClean="0">
                <a:solidFill>
                  <a:srgbClr val="FF99FF"/>
                </a:solidFill>
                <a:latin typeface="Snap ITC" panose="04040A07060A02020202" pitchFamily="82" charset="0"/>
              </a:rPr>
              <a:t>G</a:t>
            </a:r>
            <a:r>
              <a:rPr lang="en-US" altLang="en-US" sz="2400" smtClean="0">
                <a:solidFill>
                  <a:srgbClr val="FFFF00"/>
                </a:solidFill>
                <a:latin typeface="Snap ITC" panose="04040A07060A02020202" pitchFamily="82" charset="0"/>
              </a:rPr>
              <a:t>E</a:t>
            </a:r>
            <a:r>
              <a:rPr lang="en-US" altLang="en-US" sz="2400" smtClean="0">
                <a:solidFill>
                  <a:srgbClr val="00FFFF"/>
                </a:solidFill>
                <a:latin typeface="Snap ITC" panose="04040A07060A02020202" pitchFamily="82" charset="0"/>
              </a:rPr>
              <a:t>T</a:t>
            </a:r>
            <a:r>
              <a:rPr lang="en-US" altLang="en-US" sz="2400" smtClean="0">
                <a:latin typeface="Snap ITC" panose="04040A07060A02020202" pitchFamily="82" charset="0"/>
              </a:rPr>
              <a:t> </a:t>
            </a:r>
            <a:r>
              <a:rPr lang="en-US" altLang="en-US" sz="2400" smtClean="0">
                <a:solidFill>
                  <a:srgbClr val="99FF33"/>
                </a:solidFill>
                <a:latin typeface="Snap ITC" panose="04040A07060A02020202" pitchFamily="82" charset="0"/>
              </a:rPr>
              <a:t>C</a:t>
            </a:r>
            <a:r>
              <a:rPr lang="en-US" altLang="en-US" sz="2400" smtClean="0">
                <a:solidFill>
                  <a:srgbClr val="FF99FF"/>
                </a:solidFill>
                <a:latin typeface="Snap ITC" panose="04040A07060A02020202" pitchFamily="82" charset="0"/>
              </a:rPr>
              <a:t>R</a:t>
            </a:r>
            <a:r>
              <a:rPr lang="en-US" altLang="en-US" sz="2400" smtClean="0">
                <a:solidFill>
                  <a:srgbClr val="FFFF00"/>
                </a:solidFill>
                <a:latin typeface="Snap ITC" panose="04040A07060A02020202" pitchFamily="82" charset="0"/>
              </a:rPr>
              <a:t>E</a:t>
            </a:r>
            <a:r>
              <a:rPr lang="en-US" altLang="en-US" sz="2400" smtClean="0">
                <a:solidFill>
                  <a:srgbClr val="00FFFF"/>
                </a:solidFill>
                <a:latin typeface="Snap ITC" panose="04040A07060A02020202" pitchFamily="82" charset="0"/>
              </a:rPr>
              <a:t>A</a:t>
            </a:r>
            <a:r>
              <a:rPr lang="en-US" altLang="en-US" sz="2400" smtClean="0">
                <a:solidFill>
                  <a:srgbClr val="99FF33"/>
                </a:solidFill>
                <a:latin typeface="Snap ITC" panose="04040A07060A02020202" pitchFamily="82" charset="0"/>
              </a:rPr>
              <a:t>T</a:t>
            </a:r>
            <a:r>
              <a:rPr lang="en-US" altLang="en-US" sz="2400" smtClean="0">
                <a:solidFill>
                  <a:srgbClr val="FF99FF"/>
                </a:solidFill>
                <a:latin typeface="Snap ITC" panose="04040A07060A02020202" pitchFamily="82" charset="0"/>
              </a:rPr>
              <a:t>I</a:t>
            </a:r>
            <a:r>
              <a:rPr lang="en-US" altLang="en-US" sz="2400" smtClean="0">
                <a:solidFill>
                  <a:srgbClr val="FFFF00"/>
                </a:solidFill>
                <a:latin typeface="Snap ITC" panose="04040A07060A02020202" pitchFamily="82" charset="0"/>
              </a:rPr>
              <a:t>V</a:t>
            </a:r>
            <a:r>
              <a:rPr lang="en-US" altLang="en-US" sz="2400" smtClean="0">
                <a:solidFill>
                  <a:srgbClr val="00FFFF"/>
                </a:solidFill>
                <a:latin typeface="Snap ITC" panose="04040A07060A02020202" pitchFamily="82" charset="0"/>
              </a:rPr>
              <a:t>E</a:t>
            </a:r>
            <a:r>
              <a:rPr lang="en-US" altLang="en-US" sz="2400" smtClean="0">
                <a:latin typeface="Tahoma" panose="020B0604030504040204" pitchFamily="34" charset="0"/>
              </a:rPr>
              <a:t>!!!!</a:t>
            </a:r>
          </a:p>
        </p:txBody>
      </p:sp>
      <p:pic>
        <p:nvPicPr>
          <p:cNvPr id="27653" name="Picture 6" descr="http://media-cache-ak0.pinimg.com/736x/79/c7/e3/79c7e32215533c4f68838767afec17e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3" t="7703" r="4944" b="12045"/>
          <a:stretch>
            <a:fillRect/>
          </a:stretch>
        </p:blipFill>
        <p:spPr bwMode="auto">
          <a:xfrm>
            <a:off x="6781800" y="1524000"/>
            <a:ext cx="2224088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8" descr="http://www.nasa.gov/images/content/178130main_scarecrow-hisr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895600"/>
            <a:ext cx="2413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12" descr="http://webinsightlab.com/wp-content/uploads/2012/10/Trifold_Brochure5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838" y="4648200"/>
            <a:ext cx="2430462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7853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4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3032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14573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000" b="1" dirty="0" smtClean="0">
                <a:solidFill>
                  <a:schemeClr val="accent3">
                    <a:lumMod val="50000"/>
                  </a:schemeClr>
                </a:solidFill>
                <a:latin typeface="Snap ITC" panose="04040A07060A02020202" pitchFamily="82" charset="0"/>
                <a:cs typeface="Trebuchet MS" panose="020B0603020202020204" pitchFamily="34" charset="0"/>
              </a:rPr>
              <a:t>INTEGUMENTARY SYSTEM RESEARCH PROJECT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41475"/>
            <a:ext cx="8610600" cy="6172200"/>
          </a:xfrm>
        </p:spPr>
        <p:txBody>
          <a:bodyPr/>
          <a:lstStyle/>
          <a:p>
            <a:r>
              <a:rPr lang="en-US" altLang="en-US" sz="2400" b="1" u="sng" smtClean="0">
                <a:solidFill>
                  <a:srgbClr val="FF99FF"/>
                </a:solidFill>
                <a:latin typeface="Tahoma" panose="020B0604030504040204" pitchFamily="34" charset="0"/>
              </a:rPr>
              <a:t>REMEMBER</a:t>
            </a:r>
            <a:r>
              <a:rPr lang="en-US" altLang="en-US" sz="2400" smtClean="0">
                <a:latin typeface="Tahoma" panose="020B0604030504040204" pitchFamily="34" charset="0"/>
              </a:rPr>
              <a:t>:  This is your </a:t>
            </a:r>
            <a:r>
              <a:rPr lang="en-US" altLang="en-US" sz="2400" u="sng" smtClean="0">
                <a:solidFill>
                  <a:srgbClr val="FF0000"/>
                </a:solidFill>
                <a:latin typeface="Tahoma" panose="020B0604030504040204" pitchFamily="34" charset="0"/>
              </a:rPr>
              <a:t>INTEGUMENTARY SYSTEM EXAM</a:t>
            </a:r>
            <a:r>
              <a:rPr lang="en-US" altLang="en-US" sz="2400" smtClean="0">
                <a:latin typeface="Tahoma" panose="020B0604030504040204" pitchFamily="34" charset="0"/>
              </a:rPr>
              <a:t> grade!</a:t>
            </a:r>
          </a:p>
          <a:p>
            <a:r>
              <a:rPr lang="en-US" altLang="en-US" sz="2400" smtClean="0">
                <a:latin typeface="Tahoma" panose="020B0604030504040204" pitchFamily="34" charset="0"/>
              </a:rPr>
              <a:t>There will be </a:t>
            </a:r>
            <a:r>
              <a:rPr lang="en-US" altLang="en-US" sz="2400" b="1" i="1" u="sng" smtClean="0">
                <a:solidFill>
                  <a:srgbClr val="33CCFF"/>
                </a:solidFill>
                <a:latin typeface="Tahoma" panose="020B0604030504040204" pitchFamily="34" charset="0"/>
              </a:rPr>
              <a:t>NO IN-CLASS WORK TIME</a:t>
            </a:r>
            <a:r>
              <a:rPr lang="en-US" altLang="en-US" sz="2400" b="1" i="1" smtClean="0">
                <a:solidFill>
                  <a:srgbClr val="33CC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smtClean="0">
                <a:latin typeface="Tahoma" panose="020B0604030504040204" pitchFamily="34" charset="0"/>
              </a:rPr>
              <a:t>dedicated, so it will also require </a:t>
            </a:r>
            <a:r>
              <a:rPr lang="en-US" altLang="en-US" sz="2400" i="1" smtClean="0">
                <a:solidFill>
                  <a:srgbClr val="FF0000"/>
                </a:solidFill>
                <a:latin typeface="Tahoma" panose="020B0604030504040204" pitchFamily="34" charset="0"/>
              </a:rPr>
              <a:t>out-of-class work time</a:t>
            </a:r>
            <a:r>
              <a:rPr lang="en-US" altLang="en-US" sz="2400" smtClean="0">
                <a:latin typeface="Tahoma" panose="020B0604030504040204" pitchFamily="34" charset="0"/>
              </a:rPr>
              <a:t>!</a:t>
            </a:r>
          </a:p>
          <a:p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Decided whether you would like to work with a </a:t>
            </a:r>
            <a:r>
              <a:rPr lang="en-US" altLang="en-US" sz="2400" b="1" smtClean="0">
                <a:solidFill>
                  <a:srgbClr val="80008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partner</a:t>
            </a:r>
            <a:r>
              <a:rPr lang="en-US" altLang="en-US" sz="2400" smtClean="0">
                <a:solidFill>
                  <a:srgbClr val="80008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or </a:t>
            </a:r>
            <a:r>
              <a:rPr lang="en-US" altLang="en-US" sz="2400" b="1" smtClean="0">
                <a:solidFill>
                  <a:srgbClr val="80008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solo</a:t>
            </a:r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.  Stand/sit next to your partner, if you have one.</a:t>
            </a:r>
          </a:p>
          <a:p>
            <a:pPr lvl="1"/>
            <a:r>
              <a:rPr lang="en-US" altLang="en-US" sz="2200" smtClean="0">
                <a:latin typeface="Tahoma" panose="020B0604030504040204" pitchFamily="34" charset="0"/>
                <a:cs typeface="Tahoma" panose="020B0604030504040204" pitchFamily="34" charset="0"/>
              </a:rPr>
              <a:t>I’m going to make my way around with my “</a:t>
            </a:r>
            <a:r>
              <a:rPr lang="en-US" altLang="en-US" sz="2200" b="1" smtClean="0">
                <a:solidFill>
                  <a:srgbClr val="6699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 o’ Topics</a:t>
            </a:r>
            <a:r>
              <a:rPr lang="en-US" altLang="en-US" sz="2200" smtClean="0">
                <a:latin typeface="Tahoma" panose="020B0604030504040204" pitchFamily="34" charset="0"/>
                <a:cs typeface="Tahoma" panose="020B0604030504040204" pitchFamily="34" charset="0"/>
              </a:rPr>
              <a:t>”.  </a:t>
            </a:r>
          </a:p>
          <a:p>
            <a:pPr lvl="1"/>
            <a:r>
              <a:rPr lang="en-US" altLang="en-US" sz="2200" smtClean="0">
                <a:latin typeface="Tahoma" panose="020B0604030504040204" pitchFamily="34" charset="0"/>
                <a:cs typeface="Tahoma" panose="020B0604030504040204" pitchFamily="34" charset="0"/>
              </a:rPr>
              <a:t>Please pick </a:t>
            </a:r>
            <a:r>
              <a:rPr lang="en-US" altLang="en-US" sz="2200" b="1" smtClean="0">
                <a:solidFill>
                  <a:srgbClr val="99FF33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altLang="en-US" sz="2200" smtClean="0">
                <a:latin typeface="Tahoma" panose="020B0604030504040204" pitchFamily="34" charset="0"/>
                <a:cs typeface="Tahoma" panose="020B0604030504040204" pitchFamily="34" charset="0"/>
              </a:rPr>
              <a:t>!</a:t>
            </a:r>
          </a:p>
          <a:p>
            <a:pPr lvl="1"/>
            <a:r>
              <a:rPr lang="en-US" altLang="en-US" sz="2200" smtClean="0">
                <a:latin typeface="Tahoma" panose="020B0604030504040204" pitchFamily="34" charset="0"/>
                <a:cs typeface="Tahoma" panose="020B0604030504040204" pitchFamily="34" charset="0"/>
              </a:rPr>
              <a:t>Write your </a:t>
            </a:r>
            <a:r>
              <a:rPr lang="en-US" altLang="en-US" sz="2200" b="1" smtClean="0">
                <a:solidFill>
                  <a:srgbClr val="00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TOPIC</a:t>
            </a:r>
            <a:r>
              <a:rPr lang="en-US" altLang="en-US" sz="2200" smtClean="0">
                <a:latin typeface="Tahoma" panose="020B0604030504040204" pitchFamily="34" charset="0"/>
                <a:cs typeface="Tahoma" panose="020B0604030504040204" pitchFamily="34" charset="0"/>
              </a:rPr>
              <a:t> on your </a:t>
            </a:r>
            <a:r>
              <a:rPr lang="en-US" altLang="en-US" sz="2200" b="1" smtClean="0">
                <a:solidFill>
                  <a:srgbClr val="00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RUBRIC</a:t>
            </a:r>
            <a:r>
              <a:rPr lang="en-US" altLang="en-US" sz="2200" smtClean="0">
                <a:latin typeface="Tahoma" panose="020B0604030504040204" pitchFamily="34" charset="0"/>
                <a:cs typeface="Tahoma" panose="020B0604030504040204" pitchFamily="34" charset="0"/>
              </a:rPr>
              <a:t>!</a:t>
            </a:r>
          </a:p>
          <a:p>
            <a:r>
              <a:rPr lang="en-US" altLang="en-US" sz="2400" b="1" u="sng" smtClean="0">
                <a:solidFill>
                  <a:srgbClr val="CC0066"/>
                </a:solidFill>
                <a:latin typeface="Tahoma" panose="020B0604030504040204" pitchFamily="34" charset="0"/>
              </a:rPr>
              <a:t>Exchange phone numbers &amp;/or e-mails</a:t>
            </a:r>
            <a:r>
              <a:rPr lang="en-US" altLang="en-US" sz="2400" smtClean="0">
                <a:latin typeface="Tahoma" panose="020B0604030504040204" pitchFamily="34" charset="0"/>
              </a:rPr>
              <a:t> so you can contact each other about meeting &amp; dividing up work!</a:t>
            </a:r>
          </a:p>
        </p:txBody>
      </p:sp>
    </p:spTree>
    <p:extLst>
      <p:ext uri="{BB962C8B-B14F-4D97-AF65-F5344CB8AC3E}">
        <p14:creationId xmlns:p14="http://schemas.microsoft.com/office/powerpoint/2010/main" val="22750728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4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319</Words>
  <Application>Microsoft Office PowerPoint</Application>
  <PresentationFormat>On-screen Show (4:3)</PresentationFormat>
  <Paragraphs>46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Calibri</vt:lpstr>
      <vt:lpstr>Calibri Light</vt:lpstr>
      <vt:lpstr>Snap ITC</vt:lpstr>
      <vt:lpstr>Tahoma</vt:lpstr>
      <vt:lpstr>Tempus Sans ITC</vt:lpstr>
      <vt:lpstr>Times New Roman</vt:lpstr>
      <vt:lpstr>Trebuchet MS</vt:lpstr>
      <vt:lpstr>Wingdings</vt:lpstr>
      <vt:lpstr>Wingdings 3</vt:lpstr>
      <vt:lpstr>Office Theme</vt:lpstr>
      <vt:lpstr>INTEGUMENTARY SYSTEM RESEARCH PROJECT</vt:lpstr>
      <vt:lpstr>INTEGUMENTARY SYSTEM RESEARCH PROJECT</vt:lpstr>
      <vt:lpstr>INTEGUMENTARY SYSTEM RESEARCH PROJECT</vt:lpstr>
      <vt:lpstr>INTEGUMENTARY SYSTEM RESEARCH PROJECT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INTEGUMENTARY SYSTEM RESEARCH PROJECT</dc:title>
  <dc:creator>Andrews, Amalia</dc:creator>
  <cp:lastModifiedBy>Andrews, Amalia</cp:lastModifiedBy>
  <cp:revision>1</cp:revision>
  <dcterms:created xsi:type="dcterms:W3CDTF">2016-08-18T15:41:40Z</dcterms:created>
  <dcterms:modified xsi:type="dcterms:W3CDTF">2016-08-18T15:42:20Z</dcterms:modified>
</cp:coreProperties>
</file>